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6" r:id="rId6"/>
    <p:sldId id="267" r:id="rId7"/>
    <p:sldId id="268" r:id="rId8"/>
    <p:sldId id="261" r:id="rId9"/>
    <p:sldId id="262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66"/>
    <a:srgbClr val="0038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32" y="16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143320-EF04-4CDD-9FDC-846F90F0DD35}" type="datetimeFigureOut">
              <a:rPr lang="zh-TW" altLang="en-US" smtClean="0"/>
              <a:t>2024/9/11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1ADEF8-7B5E-42B7-B9F1-B7D4206A32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0114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03">
            <a:extLst>
              <a:ext uri="{FF2B5EF4-FFF2-40B4-BE49-F238E27FC236}">
                <a16:creationId xmlns:a16="http://schemas.microsoft.com/office/drawing/2014/main" id="{7D2AF063-10F2-7960-8298-3EE92DED3C8D}"/>
              </a:ext>
            </a:extLst>
          </p:cNvPr>
          <p:cNvSpPr/>
          <p:nvPr userDrawn="1"/>
        </p:nvSpPr>
        <p:spPr>
          <a:xfrm>
            <a:off x="4408645" y="1469308"/>
            <a:ext cx="8013339" cy="5899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290995A-1A32-C4AB-20E3-C06B2B4A0BC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" y="134969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03366"/>
                </a:solidFill>
              </a:defRPr>
            </a:lvl1pPr>
          </a:lstStyle>
          <a:p>
            <a:r>
              <a:rPr lang="en-US" altLang="zh-TW" dirty="0"/>
              <a:t>Course XX Presentation</a:t>
            </a:r>
            <a:br>
              <a:rPr lang="en-US" altLang="zh-TW" dirty="0"/>
            </a:br>
            <a:r>
              <a:rPr lang="en-US" altLang="zh-TW" dirty="0"/>
              <a:t>Title YYY 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B9F5800-9046-BF38-8938-A9252A575EE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" y="4009708"/>
            <a:ext cx="7414260" cy="97377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336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 dirty="0"/>
              <a:t>Speaker: AAA	Supervisor: BBB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391592-B457-CF91-A748-1CBBA1FE14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7784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27C679A-381E-4886-B19F-DA446530F0D7}" type="datetime1">
              <a:rPr lang="zh-HK" altLang="en-US" smtClean="0"/>
              <a:t>11/9/2024</a:t>
            </a:fld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E9C7E27-7ED6-7FA7-7832-C29F48B97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47F830D6-9343-4186-B4B0-B600E5C5FB6B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389FF28-03B7-2ECB-5B9B-E3E21A0916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49" b="27948"/>
          <a:stretch/>
        </p:blipFill>
        <p:spPr>
          <a:xfrm>
            <a:off x="9738608" y="0"/>
            <a:ext cx="2384811" cy="101122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061EF76-1B6F-B75E-3CB7-78F7FDCA43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83835" y="96438"/>
            <a:ext cx="2254773" cy="830997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57194535-EB43-0EB0-7558-3FA3F5C642E0}"/>
              </a:ext>
            </a:extLst>
          </p:cNvPr>
          <p:cNvSpPr txBox="1"/>
          <p:nvPr userDrawn="1"/>
        </p:nvSpPr>
        <p:spPr>
          <a:xfrm>
            <a:off x="91440" y="67390"/>
            <a:ext cx="258318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>
                <a:solidFill>
                  <a:srgbClr val="003875"/>
                </a:solidFill>
              </a:rPr>
              <a:t>DEPARTMENT OF </a:t>
            </a:r>
          </a:p>
          <a:p>
            <a:r>
              <a:rPr lang="en-US" altLang="zh-TW" sz="1400" b="1" dirty="0">
                <a:solidFill>
                  <a:srgbClr val="003875"/>
                </a:solidFill>
              </a:rPr>
              <a:t>CIVIL AND ENVIRONMENTAL ENGINEERING</a:t>
            </a:r>
            <a:endParaRPr lang="zh-TW" altLang="en-US" sz="1400" b="1" dirty="0">
              <a:solidFill>
                <a:srgbClr val="0038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667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94991B-CB23-4086-A288-B309092A5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DDC105E-3FD9-3EA8-01B4-C55AF7D51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3C262E-8248-5A22-E0F5-EE2823F06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B165E-7197-49F2-BDCA-55D2B8D72744}" type="datetime1">
              <a:rPr lang="zh-HK" altLang="en-US" smtClean="0"/>
              <a:t>11/9/2024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11F732A-C9AA-5AAE-98CC-5A56003CA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35A95BB-A2AE-9646-6835-904F90A4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7766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6A792F7-EDEA-C775-320A-BB49AC222C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8548EAD-BF25-E7A9-9968-9654EAA7DD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DBB653F-8147-A1DE-0F9E-F898F1402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EABD8-6045-4EDE-8AC9-7FAFAD9427A6}" type="datetime1">
              <a:rPr lang="zh-HK" altLang="en-US" smtClean="0"/>
              <a:t>11/9/2024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B27D2E8-5064-DFCB-AC82-C7EE5FDD9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2F5CC27-2D71-1128-F89B-68707502D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713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5EBCB468-842F-2478-4398-75DDB8F769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49" b="27948"/>
          <a:stretch/>
        </p:blipFill>
        <p:spPr>
          <a:xfrm>
            <a:off x="9239335" y="205739"/>
            <a:ext cx="2857330" cy="121158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BA3FE29-67B6-2F18-EC4B-0573FC86B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8748"/>
            <a:ext cx="902208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0187C0-FC98-5E6E-5899-E76E03CBA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722120"/>
            <a:ext cx="11887200" cy="445484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A8AA1F2C-86B0-13B3-C77B-6EBCEBA01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47F830D6-9343-4186-B4B0-B600E5C5FB6B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63305536-4AB1-CE11-5E5D-1D8990EEA0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2400" y="6356984"/>
            <a:ext cx="9086935" cy="3651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761698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08414E-61F1-4765-6190-3AEB9B722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D5FB26C-99D1-7825-BE68-9D795DC29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99F3CD-BAB6-71B7-DB01-41981F0D1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51389-AA95-435E-A4DD-1F1CE7DE67BF}" type="datetime1">
              <a:rPr lang="zh-HK" altLang="en-US" smtClean="0"/>
              <a:t>11/9/2024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FF45843-BD5A-F704-3FA8-F637E9C5B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500757E-A352-F1B9-F140-DA7470F83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7283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30A70C-81D5-1238-7284-A28EC99E1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1D529C-F96B-B436-CB02-0E00FDA68C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A8D525-0163-EB19-57A5-D4621FF3EC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28BE9DC-13CD-8205-0DDA-A5A71166D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6DA5-2656-4EAE-A0B0-FB470B325C84}" type="datetime1">
              <a:rPr lang="zh-HK" altLang="en-US" smtClean="0"/>
              <a:t>11/9/2024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CCD959D-41B5-6967-BC11-6EAF5DA09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D522394-C2B2-5ED7-1952-0BED7BA6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9649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043948-6F4A-D22A-DE5D-57B07B4A0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1EC5C1D-96ED-51C0-0B9F-21325AA2B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490EFAE-E103-B29C-6936-319F4630E3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BD25089-9578-1079-6683-9EAD4E6180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06A7BF3-C32D-EEED-70AC-4FB8D90D66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7AF359E-9349-86C6-4C55-2BBE1B75C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6E50A-A8B2-433B-BC9A-07D12EA2309B}" type="datetime1">
              <a:rPr lang="zh-HK" altLang="en-US" smtClean="0"/>
              <a:t>11/9/2024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5789A0F-65C7-D5CD-E41D-C6E670748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A15A226-E715-2A9F-2418-0052664CD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0471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42AE3B-5D83-CD19-1AAD-E8D74D317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9103412-4DA7-7DF8-3D26-063953F1C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29DCF-CE88-4226-950D-E401D85A6074}" type="datetime1">
              <a:rPr lang="zh-HK" altLang="en-US" smtClean="0"/>
              <a:t>11/9/2024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ECAF2F9-80EC-FC10-9565-782BF4968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D303E3A-B82F-2646-461E-E7B77875F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3239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7DBB145-9C82-602A-1342-54EBF50CE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C1D21-A259-4EE4-BA00-B8B1CDBBC38B}" type="datetime1">
              <a:rPr lang="zh-HK" altLang="en-US" smtClean="0"/>
              <a:t>11/9/2024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8CB1B9D-25C7-1FF5-DB93-26CAE3E26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4BE060-27E1-ABAB-C207-CCD68F1D9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968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ECB668-2DE0-A556-4B2D-8A74A586E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7EA9DD-C79C-2CEC-0D63-9C545CDCA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FB87AF0-B5B0-D623-5B12-6BEDD6185C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C8342C6-BD86-4C86-5FC9-719AF6CC8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21DAB-BA72-428F-A5BC-11C7A08F85BE}" type="datetime1">
              <a:rPr lang="zh-HK" altLang="en-US" smtClean="0"/>
              <a:t>11/9/2024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6D68031-E58B-D541-4332-007925862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A63B1FF-CDE5-082C-6516-D12F2FD86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3765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52E05A-0321-C5C0-3C93-8F0276E22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16CC07C-2B22-19B5-36CC-8EB5D7F3BA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B5A4C20-5494-15CA-DDEF-02E6A8E2C4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0D69815-FD2E-7396-0BFF-FDD7C5C63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1BD5-5F34-43D4-A0DA-AD7BF4B8EF3E}" type="datetime1">
              <a:rPr lang="zh-HK" altLang="en-US" smtClean="0"/>
              <a:t>11/9/2024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4BFF44C-CBC3-1830-82D1-8FB8B7511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6FD2DFE-9C96-B9B7-55B7-1F348E40F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4751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D444487-7DAA-965F-B0A3-D8215527A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A5B7B22-C3B3-1B15-A28B-9E8D1E978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B0B928-E7E2-D755-67E7-0E5811472C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A4D3A-8148-4287-BDC0-84149DE9B372}" type="datetime1">
              <a:rPr lang="zh-HK" altLang="en-US" smtClean="0"/>
              <a:t>11/9/2024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E355482-C840-D151-EA4D-2286E7ACDE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60AE86-6878-B15D-BA4C-A16572FDE6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830D6-9343-4186-B4B0-B600E5C5F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1952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8B57C1-B2DD-56B9-3925-C0EDBEA586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4800" b="1" dirty="0"/>
              <a:t>CIVL 4210 - Advanced Construction with AI and Robotics</a:t>
            </a:r>
            <a:br>
              <a:rPr lang="en-US" altLang="zh-TW" sz="4800" b="1" dirty="0"/>
            </a:br>
            <a:r>
              <a:rPr lang="en-US" altLang="zh-TW" sz="4800" b="1" dirty="0"/>
              <a:t>Guidebook: D</a:t>
            </a:r>
            <a:r>
              <a:rPr lang="en-US" altLang="zh-CN" sz="4800" b="1" dirty="0"/>
              <a:t>ata Visualization</a:t>
            </a:r>
            <a:endParaRPr lang="zh-TW" altLang="en-US" sz="4800" b="1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DC43060-F4E1-A8E4-E178-62F4FD6661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TW" dirty="0"/>
              <a:t>Prof. Yu</a:t>
            </a:r>
          </a:p>
          <a:p>
            <a:r>
              <a:rPr lang="en-US" altLang="zh-TW" dirty="0"/>
              <a:t>HUANG Xuhong</a:t>
            </a:r>
          </a:p>
          <a:p>
            <a:r>
              <a:rPr lang="en-US" altLang="zh-TW" dirty="0"/>
              <a:t>The Hong Kong University of Science and Technology (HKUST)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A1415F2-85BD-CB65-5E79-EDAC8223B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pPr/>
              <a:t>1</a:t>
            </a:fld>
            <a:endParaRPr lang="zh-TW" alt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960360C-5DCB-58D4-5863-6021C7477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3997E-AD97-455B-8042-3B962F0E236F}" type="datetime1">
              <a:rPr lang="zh-HK" altLang="en-US" smtClean="0"/>
              <a:t>11/9/2024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8102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B6208C-6CB5-0111-CD84-E3E0566CC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Background</a:t>
            </a:r>
            <a:endParaRPr lang="zh-TW" altLang="en-US" b="1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AEE0888-925B-FF01-3DC0-1C4A48742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pPr/>
              <a:t>2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61EE6B5-2271-C121-4E7C-163D9A83088B}"/>
              </a:ext>
            </a:extLst>
          </p:cNvPr>
          <p:cNvSpPr txBox="1"/>
          <p:nvPr/>
        </p:nvSpPr>
        <p:spPr>
          <a:xfrm>
            <a:off x="152400" y="1305341"/>
            <a:ext cx="5943600" cy="5109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dirty="0"/>
              <a:t>1.Human Pose Estimation - </a:t>
            </a:r>
            <a:r>
              <a:rPr lang="en-US" altLang="zh-TW" sz="2400" b="1" dirty="0" err="1"/>
              <a:t>keypoint</a:t>
            </a:r>
            <a:endParaRPr lang="en-US" altLang="zh-TW" sz="2400" b="1" dirty="0"/>
          </a:p>
          <a:p>
            <a:endParaRPr lang="en-US" altLang="zh-TW" dirty="0"/>
          </a:p>
          <a:p>
            <a:r>
              <a:rPr lang="en-US" altLang="zh-TW" sz="2000" dirty="0"/>
              <a:t>In order to represent the human pose, the human body is usually divided into different </a:t>
            </a:r>
            <a:r>
              <a:rPr lang="en-US" altLang="zh-TW" sz="2000" dirty="0" err="1"/>
              <a:t>keypoints</a:t>
            </a:r>
            <a:r>
              <a:rPr lang="en-US" altLang="zh-TW" sz="2000" dirty="0"/>
              <a:t>, such as the COCO dataset with 17 </a:t>
            </a:r>
            <a:r>
              <a:rPr lang="en-US" altLang="zh-TW" sz="2000" dirty="0" err="1"/>
              <a:t>keypoint</a:t>
            </a:r>
            <a:r>
              <a:rPr lang="en-US" altLang="zh-TW" sz="2000" dirty="0"/>
              <a:t> types. The body parts 17 key points include: </a:t>
            </a:r>
          </a:p>
          <a:p>
            <a:endParaRPr lang="en-US" altLang="zh-TW" sz="2000" dirty="0"/>
          </a:p>
          <a:p>
            <a:r>
              <a:rPr lang="en-US" altLang="zh-TW" sz="1600" dirty="0"/>
              <a:t>0: nose, 1: left eye, 2: right eye, 3: left ear, 4: right ear, 5: left shoulder, 6: right shoulder, 7: left elbow, 8: right elbow, 9: left wrist, 10: right wrist, 11: left crotch, 12: right crotch, 13: left knee, 14: right knee, 15: left ankle, 16: right ankle. </a:t>
            </a:r>
          </a:p>
          <a:p>
            <a:endParaRPr lang="en-US" altLang="zh-TW" dirty="0"/>
          </a:p>
          <a:p>
            <a:r>
              <a:rPr lang="en-US" altLang="zh-TW" sz="2400" b="1" dirty="0"/>
              <a:t>2.Matplotlib</a:t>
            </a:r>
          </a:p>
          <a:p>
            <a:endParaRPr lang="en-US" altLang="zh-TW" dirty="0"/>
          </a:p>
          <a:p>
            <a:r>
              <a:rPr lang="en-US" altLang="zh-TW" sz="2000" dirty="0"/>
              <a:t>Matplotlib is a drawing library for the Python language and its numerical computation library NumPy. It can draw 2D and 3D pictures.</a:t>
            </a:r>
            <a:endParaRPr lang="zh-TW" altLang="en-US" sz="2000" dirty="0"/>
          </a:p>
        </p:txBody>
      </p:sp>
      <p:pic>
        <p:nvPicPr>
          <p:cNvPr id="10" name="圖片 9" descr="一張含有 卡通, 排名, 足部穿著, 服裝 的圖片&#10;&#10;自動產生的描述">
            <a:extLst>
              <a:ext uri="{FF2B5EF4-FFF2-40B4-BE49-F238E27FC236}">
                <a16:creationId xmlns:a16="http://schemas.microsoft.com/office/drawing/2014/main" id="{835DBE82-98BA-947E-6297-EAB9280F5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734" y="2110910"/>
            <a:ext cx="3148551" cy="3148551"/>
          </a:xfrm>
          <a:prstGeom prst="rect">
            <a:avLst/>
          </a:prstGeom>
        </p:spPr>
      </p:pic>
      <p:pic>
        <p:nvPicPr>
          <p:cNvPr id="12" name="圖片 11" descr="一張含有 人員, 戶外, 雪, 服裝 的圖片&#10;&#10;自動產生的描述">
            <a:extLst>
              <a:ext uri="{FF2B5EF4-FFF2-40B4-BE49-F238E27FC236}">
                <a16:creationId xmlns:a16="http://schemas.microsoft.com/office/drawing/2014/main" id="{69FF2A50-FC65-B3A0-283B-7403992F3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285" y="2110910"/>
            <a:ext cx="2217821" cy="314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77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B6208C-6CB5-0111-CD84-E3E0566CC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Step 1: Plot a curve</a:t>
            </a:r>
            <a:endParaRPr lang="zh-TW" altLang="en-US" b="1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AEE0888-925B-FF01-3DC0-1C4A48742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pPr/>
              <a:t>3</a:t>
            </a:fld>
            <a:endParaRPr lang="zh-TW" altLang="en-US"/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43C6F665-EAA1-56AB-0D8A-1D2FA702DC31}"/>
              </a:ext>
            </a:extLst>
          </p:cNvPr>
          <p:cNvSpPr/>
          <p:nvPr/>
        </p:nvSpPr>
        <p:spPr>
          <a:xfrm>
            <a:off x="281767" y="1474232"/>
            <a:ext cx="227838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algn="l">
              <a:lnSpc>
                <a:spcPts val="2735"/>
              </a:lnSpc>
              <a:buClrTx/>
              <a:buSzTx/>
              <a:buFontTx/>
              <a:buNone/>
            </a:pPr>
            <a:r>
              <a:rPr lang="en-US" sz="2400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Step 1</a:t>
            </a:r>
            <a:r>
              <a:rPr lang="zh-CN" altLang="en-US" sz="2400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：</a:t>
            </a:r>
            <a:r>
              <a:rPr lang="en-US" sz="2400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Import model</a:t>
            </a: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C2DD0BF5-6607-463F-DF6D-6FA8A1B39C85}"/>
              </a:ext>
            </a:extLst>
          </p:cNvPr>
          <p:cNvSpPr/>
          <p:nvPr/>
        </p:nvSpPr>
        <p:spPr>
          <a:xfrm>
            <a:off x="397601" y="2043271"/>
            <a:ext cx="3585845" cy="172593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import matplotlib.pyplot as plt</a:t>
            </a: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82D5BEB0-8B64-6A73-FCFC-8BA59986A921}"/>
              </a:ext>
            </a:extLst>
          </p:cNvPr>
          <p:cNvSpPr/>
          <p:nvPr/>
        </p:nvSpPr>
        <p:spPr>
          <a:xfrm>
            <a:off x="3911149" y="1474311"/>
            <a:ext cx="3620770" cy="69469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>
              <a:lnSpc>
                <a:spcPts val="2735"/>
              </a:lnSpc>
              <a:buClrTx/>
              <a:buSzTx/>
              <a:buFontTx/>
              <a:buNone/>
            </a:pPr>
            <a:r>
              <a:rPr lang="en-US" sz="2400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Step 2</a:t>
            </a:r>
            <a:r>
              <a:rPr lang="zh-CN" altLang="en-US" sz="2400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：</a:t>
            </a:r>
            <a:r>
              <a:rPr lang="en-US" sz="2400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Creat array</a:t>
            </a: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DAF1625A-5E38-B539-F634-4F07B0DA17F6}"/>
              </a:ext>
            </a:extLst>
          </p:cNvPr>
          <p:cNvSpPr/>
          <p:nvPr/>
        </p:nvSpPr>
        <p:spPr>
          <a:xfrm>
            <a:off x="7646126" y="2099151"/>
            <a:ext cx="3462020" cy="142176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>
              <a:lnSpc>
                <a:spcPts val="2800"/>
              </a:lnSpc>
              <a:buClrTx/>
              <a:buSzTx/>
              <a:buFontTx/>
              <a:buNone/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b=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np.exp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(-a)</a:t>
            </a:r>
          </a:p>
          <a:p>
            <a:pPr marL="0" algn="l">
              <a:lnSpc>
                <a:spcPts val="2800"/>
              </a:lnSpc>
              <a:buClrTx/>
              <a:buSzTx/>
              <a:buFontTx/>
              <a:buNone/>
            </a:pPr>
            <a:r>
              <a:rPr lang="en-US" sz="20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plt.plot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(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a,b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)</a:t>
            </a:r>
          </a:p>
          <a:p>
            <a:pPr marL="0" algn="l">
              <a:lnSpc>
                <a:spcPts val="2800"/>
              </a:lnSpc>
              <a:buClrTx/>
              <a:buSzTx/>
              <a:buFontTx/>
              <a:buNone/>
            </a:pPr>
            <a:endParaRPr lang="en-US" sz="2000" dirty="0">
              <a:solidFill>
                <a:srgbClr val="FF0000"/>
              </a:solidFill>
              <a:latin typeface="Times New Roman" panose="02020603050405020304" charset="0"/>
              <a:ea typeface="Roboto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0F4A0EA7-C9E7-365A-6EF9-D34077E920F1}"/>
              </a:ext>
            </a:extLst>
          </p:cNvPr>
          <p:cNvSpPr/>
          <p:nvPr/>
        </p:nvSpPr>
        <p:spPr>
          <a:xfrm>
            <a:off x="7540174" y="1474311"/>
            <a:ext cx="3528060" cy="34734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400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Step 3</a:t>
            </a:r>
            <a:r>
              <a:rPr lang="zh-CN" altLang="en-US" sz="2400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：</a:t>
            </a:r>
            <a:r>
              <a:rPr lang="en-US" sz="2400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Draw the squares of array</a:t>
            </a:r>
            <a:endParaRPr lang="en-US" altLang="en-US" sz="2400" dirty="0">
              <a:solidFill>
                <a:srgbClr val="476FD6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F278986A-6262-0B08-E171-B7AEE395DA7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106636" y="2099151"/>
            <a:ext cx="3462020" cy="142176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>
              <a:lnSpc>
                <a:spcPts val="2800"/>
              </a:lnSpc>
              <a:buClrTx/>
              <a:buSzTx/>
              <a:buFontTx/>
              <a:buNone/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import numpy as np</a:t>
            </a:r>
          </a:p>
          <a:p>
            <a:pPr marL="0" algn="l">
              <a:lnSpc>
                <a:spcPts val="2800"/>
              </a:lnSpc>
              <a:buClrTx/>
              <a:buSzTx/>
              <a:buFontTx/>
              <a:buNone/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a=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np.linspace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(0,10,100)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6678C3-1AC0-4092-2D7D-CEC1A6D8E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414" y="2879060"/>
            <a:ext cx="4531871" cy="342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8D07CFDF-834B-5F2C-F970-A833AD89C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767" y="2991744"/>
            <a:ext cx="3889158" cy="3394511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75BD358D-C471-0A08-1485-F514348C0ECF}"/>
              </a:ext>
            </a:extLst>
          </p:cNvPr>
          <p:cNvSpPr txBox="1"/>
          <p:nvPr/>
        </p:nvSpPr>
        <p:spPr>
          <a:xfrm>
            <a:off x="4291862" y="3941335"/>
            <a:ext cx="28593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See the difference when you change “a” and “b”.</a:t>
            </a:r>
            <a:r>
              <a:rPr lang="zh-TW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😊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2407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2D7018-B937-BE33-354D-FF5F2E364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Step 2: Draw a surface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7ABB27-022E-F8C2-A8FD-E36D769AE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pPr/>
              <a:t>4</a:t>
            </a:fld>
            <a:endParaRPr lang="zh-TW" altLang="en-US"/>
          </a:p>
        </p:txBody>
      </p:sp>
      <p:sp>
        <p:nvSpPr>
          <p:cNvPr id="3" name="Text 3">
            <a:extLst>
              <a:ext uri="{FF2B5EF4-FFF2-40B4-BE49-F238E27FC236}">
                <a16:creationId xmlns:a16="http://schemas.microsoft.com/office/drawing/2014/main" id="{C16AC424-C25E-29F9-C9EA-1A9387435845}"/>
              </a:ext>
            </a:extLst>
          </p:cNvPr>
          <p:cNvSpPr/>
          <p:nvPr/>
        </p:nvSpPr>
        <p:spPr>
          <a:xfrm>
            <a:off x="281767" y="1474232"/>
            <a:ext cx="227838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algn="l">
              <a:lnSpc>
                <a:spcPts val="2735"/>
              </a:lnSpc>
              <a:buClrTx/>
              <a:buSzTx/>
              <a:buFontTx/>
              <a:buNone/>
            </a:pPr>
            <a:r>
              <a:rPr lang="en-US" sz="2400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Step 1</a:t>
            </a:r>
            <a:r>
              <a:rPr lang="zh-CN" altLang="en-US" sz="2400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：</a:t>
            </a:r>
            <a:r>
              <a:rPr lang="en-US" sz="2400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Import model</a:t>
            </a:r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1627C558-3EC0-6ADB-ED04-67CFBDBAFD33}"/>
              </a:ext>
            </a:extLst>
          </p:cNvPr>
          <p:cNvSpPr/>
          <p:nvPr/>
        </p:nvSpPr>
        <p:spPr>
          <a:xfrm>
            <a:off x="152400" y="2043707"/>
            <a:ext cx="5201653" cy="347878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import matplotlib.pyplot as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plt</a:t>
            </a:r>
            <a:endParaRPr lang="en-US" sz="2000" dirty="0">
              <a:solidFill>
                <a:srgbClr val="FF0000"/>
              </a:solidFill>
              <a:latin typeface="Times New Roman" panose="02020603050405020304" charset="0"/>
              <a:ea typeface="Roboto" pitchFamily="34" charset="-122"/>
              <a:cs typeface="Times New Roman" panose="02020603050405020304" charset="0"/>
              <a:sym typeface="+mn-ea"/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from mpl_toolkits.mplot3d import Axes3D</a:t>
            </a: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import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numpy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 as np</a:t>
            </a: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from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matplotlib.pyplot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 import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MultipleLocator</a:t>
            </a:r>
            <a:endParaRPr lang="en-US" sz="2000" dirty="0">
              <a:solidFill>
                <a:srgbClr val="FF0000"/>
              </a:solidFill>
              <a:latin typeface="Times New Roman" panose="02020603050405020304" charset="0"/>
              <a:ea typeface="Roboto" pitchFamily="34" charset="-122"/>
              <a:cs typeface="Times New Roman" panose="02020603050405020304" charset="0"/>
              <a:sym typeface="+mn-ea"/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fig=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plt.figure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()</a:t>
            </a:r>
          </a:p>
          <a:p>
            <a:pPr marL="0" indent="0" algn="l">
              <a:lnSpc>
                <a:spcPts val="2800"/>
              </a:lnSpc>
              <a:buNone/>
            </a:pPr>
            <a:r>
              <a:rPr lang="fr-FR" sz="2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ax=fig.add_axes(Axes3D(fig))</a:t>
            </a:r>
          </a:p>
          <a:p>
            <a:pPr marL="0" indent="0" algn="l">
              <a:lnSpc>
                <a:spcPts val="2800"/>
              </a:lnSpc>
              <a:buNone/>
            </a:pPr>
            <a:endParaRPr lang="en-US" sz="2000" dirty="0">
              <a:solidFill>
                <a:srgbClr val="FF0000"/>
              </a:solidFill>
              <a:latin typeface="Times New Roman" panose="02020603050405020304" charset="0"/>
              <a:ea typeface="Roboto" pitchFamily="34" charset="-122"/>
              <a:cs typeface="Times New Roman" panose="02020603050405020304" charset="0"/>
              <a:sym typeface="+mn-ea"/>
            </a:endParaRPr>
          </a:p>
          <a:p>
            <a:pPr marL="0" indent="0" algn="l">
              <a:lnSpc>
                <a:spcPts val="2800"/>
              </a:lnSpc>
              <a:buNone/>
            </a:pPr>
            <a:endParaRPr lang="en-US" sz="2000" dirty="0">
              <a:solidFill>
                <a:srgbClr val="FF0000"/>
              </a:solidFill>
              <a:latin typeface="Times New Roman" panose="02020603050405020304" charset="0"/>
              <a:ea typeface="Roboto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" name="Text 5">
            <a:extLst>
              <a:ext uri="{FF2B5EF4-FFF2-40B4-BE49-F238E27FC236}">
                <a16:creationId xmlns:a16="http://schemas.microsoft.com/office/drawing/2014/main" id="{DB43D5F8-C0E6-46E5-FA07-7BB04EE4F42A}"/>
              </a:ext>
            </a:extLst>
          </p:cNvPr>
          <p:cNvSpPr/>
          <p:nvPr/>
        </p:nvSpPr>
        <p:spPr>
          <a:xfrm>
            <a:off x="4819552" y="1529754"/>
            <a:ext cx="3620770" cy="69469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>
              <a:lnSpc>
                <a:spcPts val="2735"/>
              </a:lnSpc>
              <a:buClrTx/>
              <a:buSzTx/>
              <a:buFontTx/>
              <a:buNone/>
            </a:pPr>
            <a:r>
              <a:rPr lang="en-US" sz="2400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Step 2</a:t>
            </a:r>
            <a:r>
              <a:rPr lang="zh-CN" altLang="en-US" sz="2400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：</a:t>
            </a:r>
            <a:r>
              <a:rPr lang="en-US" sz="2400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Creat array</a:t>
            </a:r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6D7F29ED-9BBD-E905-54AF-1073BC56695E}"/>
              </a:ext>
            </a:extLst>
          </p:cNvPr>
          <p:cNvSpPr/>
          <p:nvPr/>
        </p:nvSpPr>
        <p:spPr>
          <a:xfrm>
            <a:off x="8577580" y="2088990"/>
            <a:ext cx="3462020" cy="392001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>
              <a:lnSpc>
                <a:spcPts val="2800"/>
              </a:lnSpc>
              <a:buClrTx/>
              <a:buSzTx/>
              <a:buFontTx/>
              <a:buNone/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R=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np.sqrt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(X**2+Y**2)</a:t>
            </a:r>
          </a:p>
          <a:p>
            <a:pPr marL="0" algn="l">
              <a:lnSpc>
                <a:spcPts val="2800"/>
              </a:lnSpc>
              <a:buClrTx/>
              <a:buSzTx/>
              <a:buFontTx/>
              <a:buNone/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Z=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np.sin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(R)</a:t>
            </a:r>
          </a:p>
          <a:p>
            <a:pPr marL="0" algn="l">
              <a:lnSpc>
                <a:spcPts val="2800"/>
              </a:lnSpc>
              <a:buClrTx/>
              <a:buSzTx/>
              <a:buFontTx/>
              <a:buNone/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surf=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ax.plot_surface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(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X,Y,Z,cmap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='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viridis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')</a:t>
            </a:r>
          </a:p>
          <a:p>
            <a:pPr marL="0" algn="l">
              <a:lnSpc>
                <a:spcPts val="2800"/>
              </a:lnSpc>
              <a:buClrTx/>
              <a:buSzTx/>
              <a:buFontTx/>
              <a:buNone/>
            </a:pPr>
            <a:r>
              <a:rPr lang="en-US" sz="20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ax.set_title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('Example')</a:t>
            </a:r>
          </a:p>
          <a:p>
            <a:pPr marL="0" algn="l">
              <a:lnSpc>
                <a:spcPts val="2800"/>
              </a:lnSpc>
              <a:buClrTx/>
              <a:buSzTx/>
              <a:buFontTx/>
              <a:buNone/>
            </a:pPr>
            <a:r>
              <a:rPr lang="en-US" sz="20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ax.view_init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(35,35,0)</a:t>
            </a:r>
          </a:p>
          <a:p>
            <a:pPr marL="0" algn="l">
              <a:lnSpc>
                <a:spcPts val="2800"/>
              </a:lnSpc>
              <a:buClrTx/>
              <a:buSzTx/>
              <a:buFontTx/>
              <a:buNone/>
            </a:pPr>
            <a:r>
              <a:rPr lang="en-US" sz="20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plt.show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()</a:t>
            </a:r>
          </a:p>
          <a:p>
            <a:pPr marL="0" algn="l">
              <a:lnSpc>
                <a:spcPts val="2800"/>
              </a:lnSpc>
              <a:buClrTx/>
              <a:buSzTx/>
              <a:buFontTx/>
              <a:buNone/>
            </a:pPr>
            <a:endParaRPr lang="en-US" sz="2000" dirty="0">
              <a:solidFill>
                <a:srgbClr val="FF0000"/>
              </a:solidFill>
              <a:latin typeface="Times New Roman" panose="02020603050405020304" charset="0"/>
              <a:ea typeface="Roboto" pitchFamily="34" charset="-122"/>
              <a:cs typeface="Times New Roman" panose="02020603050405020304" charset="0"/>
              <a:sym typeface="+mn-ea"/>
            </a:endParaRPr>
          </a:p>
          <a:p>
            <a:pPr marL="0" algn="l">
              <a:lnSpc>
                <a:spcPts val="2800"/>
              </a:lnSpc>
              <a:buClrTx/>
              <a:buSzTx/>
              <a:buFontTx/>
              <a:buNone/>
            </a:pPr>
            <a:endParaRPr lang="en-US" sz="2000" dirty="0">
              <a:solidFill>
                <a:srgbClr val="FF0000"/>
              </a:solidFill>
              <a:latin typeface="Times New Roman" panose="02020603050405020304" charset="0"/>
              <a:ea typeface="Roboto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981A0043-2AB7-D3E2-DBAF-65EA6B442D1D}"/>
              </a:ext>
            </a:extLst>
          </p:cNvPr>
          <p:cNvSpPr/>
          <p:nvPr/>
        </p:nvSpPr>
        <p:spPr>
          <a:xfrm>
            <a:off x="7540174" y="1474311"/>
            <a:ext cx="3528060" cy="34734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400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Step 3</a:t>
            </a:r>
            <a:r>
              <a:rPr lang="zh-CN" altLang="en-US" sz="2400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：</a:t>
            </a:r>
            <a:r>
              <a:rPr lang="en-US" sz="2400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Draw the squares of array</a:t>
            </a:r>
            <a:endParaRPr lang="en-US" altLang="en-US" sz="2400" dirty="0">
              <a:solidFill>
                <a:srgbClr val="476FD6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D7FC9D2B-9311-10F7-5DE6-EB1A7290212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065411" y="2027514"/>
            <a:ext cx="3462020" cy="142176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X=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np.arange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(-5,5,0.25)</a:t>
            </a:r>
          </a:p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Y=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np.arange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(-5,5,0.25)</a:t>
            </a:r>
          </a:p>
          <a:p>
            <a:pPr>
              <a:lnSpc>
                <a:spcPts val="2800"/>
              </a:lnSpc>
            </a:pPr>
            <a:r>
              <a:rPr lang="es-ES" sz="2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X,Y=np.meshgrid(X,Y)</a:t>
            </a:r>
          </a:p>
          <a:p>
            <a:pPr>
              <a:lnSpc>
                <a:spcPts val="2800"/>
              </a:lnSpc>
            </a:pPr>
            <a:endParaRPr lang="en-US" sz="2000" dirty="0">
              <a:solidFill>
                <a:srgbClr val="FF0000"/>
              </a:solidFill>
              <a:latin typeface="Times New Roman" panose="02020603050405020304" charset="0"/>
              <a:ea typeface="Roboto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33CAB35-C663-876B-4087-F5426FB882FF}"/>
              </a:ext>
            </a:extLst>
          </p:cNvPr>
          <p:cNvSpPr txBox="1"/>
          <p:nvPr/>
        </p:nvSpPr>
        <p:spPr>
          <a:xfrm>
            <a:off x="502576" y="4354196"/>
            <a:ext cx="22506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Try to change 'X,Y </a:t>
            </a:r>
            <a:r>
              <a:rPr lang="en-US" altLang="zh-TW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arange</a:t>
            </a:r>
            <a:r>
              <a:rPr lang="en-US" altLang="zh-TW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', 'R', 'Z', 'surf', '</a:t>
            </a:r>
            <a:r>
              <a:rPr lang="en-US" altLang="zh-TW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view_init</a:t>
            </a:r>
            <a:r>
              <a:rPr lang="en-US" altLang="zh-TW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'</a:t>
            </a:r>
            <a:r>
              <a:rPr lang="zh-TW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😊</a:t>
            </a:r>
            <a:endParaRPr lang="zh-TW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22F7E32-2813-C499-C92C-0C1C5F2F6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232" y="4279424"/>
            <a:ext cx="2462416" cy="248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BDBDF7E-16FB-D1D3-305B-93927721A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458" y="4140619"/>
            <a:ext cx="2310864" cy="248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372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2D7018-B937-BE33-354D-FF5F2E364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Step 3: Drawing of human posture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7ABB27-022E-F8C2-A8FD-E36D769AE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pPr/>
              <a:t>5</a:t>
            </a:fld>
            <a:endParaRPr lang="zh-TW" altLang="en-US"/>
          </a:p>
        </p:txBody>
      </p:sp>
      <p:sp>
        <p:nvSpPr>
          <p:cNvPr id="3" name="Text 3">
            <a:extLst>
              <a:ext uri="{FF2B5EF4-FFF2-40B4-BE49-F238E27FC236}">
                <a16:creationId xmlns:a16="http://schemas.microsoft.com/office/drawing/2014/main" id="{5467C4BD-5859-97FD-4A93-878657269065}"/>
              </a:ext>
            </a:extLst>
          </p:cNvPr>
          <p:cNvSpPr/>
          <p:nvPr/>
        </p:nvSpPr>
        <p:spPr>
          <a:xfrm>
            <a:off x="489046" y="1253910"/>
            <a:ext cx="2865120" cy="84524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algn="l">
              <a:lnSpc>
                <a:spcPts val="2735"/>
              </a:lnSpc>
              <a:buClrTx/>
              <a:buSzTx/>
              <a:buFontTx/>
              <a:buNone/>
            </a:pPr>
            <a:r>
              <a:rPr lang="en-US" sz="2400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Step 1</a:t>
            </a:r>
            <a:r>
              <a:rPr lang="zh-CN" altLang="en-US" sz="2400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：</a:t>
            </a:r>
            <a:r>
              <a:rPr lang="en-US" sz="2400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Fire up </a:t>
            </a:r>
          </a:p>
          <a:p>
            <a:pPr marL="0" algn="l">
              <a:lnSpc>
                <a:spcPts val="2735"/>
              </a:lnSpc>
              <a:buClrTx/>
              <a:buSzTx/>
              <a:buFontTx/>
              <a:buNone/>
            </a:pPr>
            <a:r>
              <a:rPr lang="en-US" sz="2400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matplotlib create</a:t>
            </a:r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96B537F9-F3CA-8814-1FA4-889D91ED5DD5}"/>
              </a:ext>
            </a:extLst>
          </p:cNvPr>
          <p:cNvSpPr/>
          <p:nvPr/>
        </p:nvSpPr>
        <p:spPr>
          <a:xfrm>
            <a:off x="152400" y="2018314"/>
            <a:ext cx="3462020" cy="172593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2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from mpl_toolkits.mplot3d import Axes3D</a:t>
            </a:r>
          </a:p>
          <a:p>
            <a:pPr marL="0" indent="0" algn="l">
              <a:lnSpc>
                <a:spcPts val="2800"/>
              </a:lnSpc>
              <a:buNone/>
            </a:pPr>
            <a:r>
              <a:rPr lang="en-US" sz="12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import </a:t>
            </a:r>
            <a:r>
              <a:rPr lang="en-US" sz="12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matplotlib.pyplot</a:t>
            </a:r>
            <a:r>
              <a:rPr lang="en-US" sz="12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 as </a:t>
            </a:r>
            <a:r>
              <a:rPr lang="en-US" sz="12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plt</a:t>
            </a:r>
            <a:endParaRPr lang="en-US" sz="1200" dirty="0">
              <a:solidFill>
                <a:srgbClr val="FF0000"/>
              </a:solidFill>
              <a:latin typeface="Times New Roman" panose="02020603050405020304" charset="0"/>
              <a:ea typeface="Roboto" pitchFamily="34" charset="-122"/>
              <a:cs typeface="Times New Roman" panose="02020603050405020304" charset="0"/>
              <a:sym typeface="+mn-ea"/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12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import </a:t>
            </a:r>
            <a:r>
              <a:rPr lang="en-US" sz="12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numpy</a:t>
            </a:r>
            <a:r>
              <a:rPr lang="en-US" sz="12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 as np</a:t>
            </a:r>
          </a:p>
          <a:p>
            <a:pPr marL="0" indent="0" algn="l">
              <a:lnSpc>
                <a:spcPts val="2800"/>
              </a:lnSpc>
              <a:buNone/>
            </a:pPr>
            <a:r>
              <a:rPr lang="en-US" sz="12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from </a:t>
            </a:r>
            <a:r>
              <a:rPr lang="en-US" sz="12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matplotlib.pyplot</a:t>
            </a:r>
            <a:r>
              <a:rPr lang="en-US" sz="12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 import </a:t>
            </a:r>
            <a:r>
              <a:rPr lang="en-US" sz="12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MultipleLocator</a:t>
            </a:r>
            <a:endParaRPr lang="en-US" sz="1200" dirty="0">
              <a:solidFill>
                <a:srgbClr val="FF0000"/>
              </a:solidFill>
              <a:latin typeface="Times New Roman" panose="02020603050405020304" charset="0"/>
              <a:ea typeface="Roboto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" name="Text 5">
            <a:extLst>
              <a:ext uri="{FF2B5EF4-FFF2-40B4-BE49-F238E27FC236}">
                <a16:creationId xmlns:a16="http://schemas.microsoft.com/office/drawing/2014/main" id="{3F8CBB28-4E27-2FB6-E9C7-6F8563EF116D}"/>
              </a:ext>
            </a:extLst>
          </p:cNvPr>
          <p:cNvSpPr/>
          <p:nvPr/>
        </p:nvSpPr>
        <p:spPr>
          <a:xfrm>
            <a:off x="3722418" y="1269152"/>
            <a:ext cx="3923708" cy="69469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>
              <a:lnSpc>
                <a:spcPts val="2735"/>
              </a:lnSpc>
              <a:buClrTx/>
              <a:buSzTx/>
              <a:buFontTx/>
              <a:buNone/>
            </a:pPr>
            <a:r>
              <a:rPr lang="en-US" sz="2400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Step 2</a:t>
            </a:r>
            <a:r>
              <a:rPr lang="zh-CN" altLang="en-US" sz="2400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：</a:t>
            </a:r>
            <a:r>
              <a:rPr lang="en-US" sz="2400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Establish connections between </a:t>
            </a:r>
            <a:r>
              <a:rPr lang="en-US" sz="2400" dirty="0" err="1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keypoints</a:t>
            </a:r>
            <a:endParaRPr lang="en-US" sz="2400" dirty="0">
              <a:solidFill>
                <a:srgbClr val="476FD6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7" name="Text 6">
            <a:extLst>
              <a:ext uri="{FF2B5EF4-FFF2-40B4-BE49-F238E27FC236}">
                <a16:creationId xmlns:a16="http://schemas.microsoft.com/office/drawing/2014/main" id="{C5B3E981-EFDE-97AA-8F1D-9EFCDE1D2D0E}"/>
              </a:ext>
            </a:extLst>
          </p:cNvPr>
          <p:cNvSpPr/>
          <p:nvPr/>
        </p:nvSpPr>
        <p:spPr>
          <a:xfrm>
            <a:off x="7646126" y="2099151"/>
            <a:ext cx="4056828" cy="392867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>
              <a:lnSpc>
                <a:spcPts val="2800"/>
              </a:lnSpc>
              <a:buClrTx/>
              <a:buSzTx/>
              <a:buFontTx/>
              <a:buNone/>
            </a:pPr>
            <a:r>
              <a:rPr lang="en-US" sz="12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x_major_locator</a:t>
            </a:r>
            <a:r>
              <a:rPr lang="en-US" sz="12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 = </a:t>
            </a:r>
            <a:r>
              <a:rPr lang="en-US" sz="12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MultipleLocator</a:t>
            </a:r>
            <a:r>
              <a:rPr lang="en-US" sz="12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(0.5)</a:t>
            </a:r>
          </a:p>
          <a:p>
            <a:pPr marL="0" algn="l">
              <a:lnSpc>
                <a:spcPts val="2800"/>
              </a:lnSpc>
              <a:buClrTx/>
              <a:buSzTx/>
              <a:buFontTx/>
              <a:buNone/>
            </a:pPr>
            <a:r>
              <a:rPr lang="en-US" sz="12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fig = </a:t>
            </a:r>
            <a:r>
              <a:rPr lang="en-US" sz="12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plt.figure</a:t>
            </a:r>
            <a:r>
              <a:rPr lang="en-US" sz="12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()</a:t>
            </a:r>
          </a:p>
          <a:p>
            <a:pPr marL="0" algn="l">
              <a:lnSpc>
                <a:spcPts val="2800"/>
              </a:lnSpc>
              <a:buClrTx/>
              <a:buSzTx/>
              <a:buFontTx/>
              <a:buNone/>
            </a:pPr>
            <a:r>
              <a:rPr lang="en-US" sz="12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ax = </a:t>
            </a:r>
            <a:r>
              <a:rPr lang="en-US" sz="12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fig.add_subplot</a:t>
            </a:r>
            <a:r>
              <a:rPr lang="en-US" sz="12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(111, projection='3d')</a:t>
            </a:r>
          </a:p>
          <a:p>
            <a:pPr marL="0" algn="l">
              <a:lnSpc>
                <a:spcPts val="2800"/>
              </a:lnSpc>
              <a:buClrTx/>
              <a:buSzTx/>
              <a:buFontTx/>
              <a:buNone/>
            </a:pPr>
            <a:r>
              <a:rPr lang="en-US" sz="12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ax.xaxis.set_major_locator</a:t>
            </a:r>
            <a:r>
              <a:rPr lang="en-US" sz="12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(</a:t>
            </a:r>
            <a:r>
              <a:rPr lang="en-US" sz="12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x_major_locator</a:t>
            </a:r>
            <a:r>
              <a:rPr lang="en-US" sz="12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)</a:t>
            </a:r>
          </a:p>
          <a:p>
            <a:pPr marL="0" algn="l">
              <a:lnSpc>
                <a:spcPts val="2800"/>
              </a:lnSpc>
              <a:buClrTx/>
              <a:buSzTx/>
              <a:buFontTx/>
              <a:buNone/>
            </a:pPr>
            <a:r>
              <a:rPr lang="en-US" sz="12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ax.yaxis.set_major_locator</a:t>
            </a:r>
            <a:r>
              <a:rPr lang="en-US" sz="12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(</a:t>
            </a:r>
            <a:r>
              <a:rPr lang="en-US" sz="12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x_major_locator</a:t>
            </a:r>
            <a:r>
              <a:rPr lang="en-US" sz="12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)</a:t>
            </a:r>
          </a:p>
          <a:p>
            <a:pPr marL="0" algn="l">
              <a:lnSpc>
                <a:spcPts val="2800"/>
              </a:lnSpc>
              <a:buClrTx/>
              <a:buSzTx/>
              <a:buFontTx/>
              <a:buNone/>
            </a:pPr>
            <a:r>
              <a:rPr lang="en-US" sz="12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ax.zaxis.set_major_locator</a:t>
            </a:r>
            <a:r>
              <a:rPr lang="en-US" sz="12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(</a:t>
            </a:r>
            <a:r>
              <a:rPr lang="en-US" sz="12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x_major_locator</a:t>
            </a:r>
            <a:r>
              <a:rPr lang="en-US" sz="12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)</a:t>
            </a:r>
          </a:p>
          <a:p>
            <a:pPr marL="0" algn="l">
              <a:lnSpc>
                <a:spcPts val="2800"/>
              </a:lnSpc>
              <a:buClrTx/>
              <a:buSzTx/>
              <a:buFontTx/>
              <a:buNone/>
            </a:pPr>
            <a:r>
              <a:rPr lang="en-US" sz="12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x_major_locator</a:t>
            </a:r>
            <a:r>
              <a:rPr lang="en-US" sz="12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 = </a:t>
            </a:r>
            <a:r>
              <a:rPr lang="en-US" sz="12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MultipleLocator</a:t>
            </a:r>
            <a:r>
              <a:rPr lang="en-US" sz="12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(0.5)</a:t>
            </a: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56B24D51-AA9F-432F-F647-6B9E02694B12}"/>
              </a:ext>
            </a:extLst>
          </p:cNvPr>
          <p:cNvSpPr/>
          <p:nvPr/>
        </p:nvSpPr>
        <p:spPr>
          <a:xfrm>
            <a:off x="7540174" y="1474311"/>
            <a:ext cx="4499426" cy="62484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400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Step 3</a:t>
            </a:r>
            <a:r>
              <a:rPr lang="zh-CN" altLang="en-US" sz="2400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：</a:t>
            </a:r>
            <a:r>
              <a:rPr lang="en-US" sz="2400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Build 3D image with </a:t>
            </a:r>
          </a:p>
          <a:p>
            <a:pPr marL="0" indent="0" algn="l">
              <a:lnSpc>
                <a:spcPts val="2735"/>
              </a:lnSpc>
              <a:buNone/>
            </a:pPr>
            <a:r>
              <a:rPr lang="en-US" sz="2400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Matplotlib. </a:t>
            </a:r>
            <a:r>
              <a:rPr lang="en-US" sz="2400" dirty="0" err="1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pyplot</a:t>
            </a:r>
            <a:r>
              <a:rPr lang="en-US" sz="2400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 module</a:t>
            </a:r>
            <a:endParaRPr lang="en-US" altLang="en-US" sz="2400" dirty="0">
              <a:solidFill>
                <a:srgbClr val="476FD6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49A5C05E-159F-837B-F4F0-F8B1873FD33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979999" y="2048033"/>
            <a:ext cx="3462020" cy="3627881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>
              <a:lnSpc>
                <a:spcPts val="2800"/>
              </a:lnSpc>
              <a:buClrTx/>
              <a:buSzTx/>
              <a:buFontTx/>
              <a:buNone/>
            </a:pPr>
            <a:r>
              <a:rPr lang="en-US" sz="12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def </a:t>
            </a:r>
            <a:r>
              <a:rPr lang="en-US" sz="12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renderBones</a:t>
            </a:r>
            <a:r>
              <a:rPr lang="en-US" sz="12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(): # define a function</a:t>
            </a:r>
          </a:p>
          <a:p>
            <a:pPr marL="0" algn="l">
              <a:lnSpc>
                <a:spcPts val="2800"/>
              </a:lnSpc>
              <a:buClrTx/>
              <a:buSzTx/>
              <a:buFontTx/>
              <a:buNone/>
            </a:pPr>
            <a:r>
              <a:rPr lang="en-US" sz="12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   link = [[0,2],[0,3],[2,5],[3,6],[1,5],[1,6]</a:t>
            </a:r>
          </a:p>
          <a:p>
            <a:pPr marL="0" algn="l">
              <a:lnSpc>
                <a:spcPts val="2800"/>
              </a:lnSpc>
              <a:buClrTx/>
              <a:buSzTx/>
              <a:buFontTx/>
              <a:buNone/>
            </a:pPr>
            <a:r>
              <a:rPr lang="en-US" sz="12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             ,[5,11],[11,15],[6,12],[12,16]</a:t>
            </a:r>
          </a:p>
          <a:p>
            <a:pPr marL="0" algn="l">
              <a:lnSpc>
                <a:spcPts val="2800"/>
              </a:lnSpc>
              <a:buClrTx/>
              <a:buSzTx/>
              <a:buFontTx/>
              <a:buNone/>
            </a:pPr>
            <a:r>
              <a:rPr lang="en-US" sz="12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             ,[3,8],[8,14],[14,17],[2,7],[7,13],[13,18]</a:t>
            </a:r>
          </a:p>
          <a:p>
            <a:pPr marL="0" algn="l">
              <a:lnSpc>
                <a:spcPts val="2800"/>
              </a:lnSpc>
              <a:buClrTx/>
              <a:buSzTx/>
              <a:buFontTx/>
              <a:buNone/>
            </a:pPr>
            <a:r>
              <a:rPr lang="en-US" sz="12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             ,[1,4],[4,9],[4,10]]</a:t>
            </a:r>
          </a:p>
          <a:p>
            <a:pPr marL="0" algn="l">
              <a:lnSpc>
                <a:spcPts val="2800"/>
              </a:lnSpc>
              <a:buClrTx/>
              <a:buSzTx/>
              <a:buFontTx/>
              <a:buNone/>
            </a:pPr>
            <a:r>
              <a:rPr lang="en-US" sz="12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   for l in link:</a:t>
            </a:r>
          </a:p>
          <a:p>
            <a:pPr marL="0" algn="l">
              <a:lnSpc>
                <a:spcPts val="2800"/>
              </a:lnSpc>
              <a:buClrTx/>
              <a:buSzTx/>
              <a:buFontTx/>
              <a:buNone/>
            </a:pPr>
            <a:r>
              <a:rPr lang="en-US" sz="12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       index1,index2 = l[0],l[1]</a:t>
            </a:r>
          </a:p>
          <a:p>
            <a:pPr marL="0" algn="l">
              <a:lnSpc>
                <a:spcPts val="2800"/>
              </a:lnSpc>
              <a:buClrTx/>
              <a:buSzTx/>
              <a:buFontTx/>
              <a:buNone/>
            </a:pPr>
            <a:r>
              <a:rPr lang="en-US" sz="12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       </a:t>
            </a:r>
            <a:r>
              <a:rPr lang="en-US" sz="12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ax.plot</a:t>
            </a:r>
            <a:r>
              <a:rPr lang="en-US" sz="12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([</a:t>
            </a:r>
            <a:r>
              <a:rPr lang="en-US" sz="12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xs</a:t>
            </a:r>
            <a:r>
              <a:rPr lang="en-US" sz="12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[index1],</a:t>
            </a:r>
            <a:r>
              <a:rPr lang="en-US" sz="12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xs</a:t>
            </a:r>
            <a:r>
              <a:rPr lang="en-US" sz="12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[index2]], [</a:t>
            </a:r>
            <a:r>
              <a:rPr lang="en-US" sz="12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ys</a:t>
            </a:r>
            <a:r>
              <a:rPr lang="en-US" sz="12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[index1],</a:t>
            </a:r>
            <a:r>
              <a:rPr lang="en-US" sz="12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ys</a:t>
            </a:r>
            <a:r>
              <a:rPr lang="en-US" sz="12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[index2]], [zs[index1],zs[index2]], linewidth=1, label=</a:t>
            </a:r>
            <a:r>
              <a:rPr lang="en-US" sz="12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r'$z</a:t>
            </a:r>
            <a:r>
              <a:rPr lang="en-US" sz="12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=y=x$')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BAE38CF-9CAE-A74B-F0A7-7455B6C51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50" y="3744244"/>
            <a:ext cx="2965016" cy="289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611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2D7018-B937-BE33-354D-FF5F2E364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-308450"/>
            <a:ext cx="9022080" cy="1325563"/>
          </a:xfrm>
        </p:spPr>
        <p:txBody>
          <a:bodyPr/>
          <a:lstStyle/>
          <a:p>
            <a:r>
              <a:rPr lang="en-US" altLang="zh-TW" b="1" dirty="0"/>
              <a:t>Step 3: Drawing of human posture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7ABB27-022E-F8C2-A8FD-E36D769AE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pPr/>
              <a:t>6</a:t>
            </a:fld>
            <a:endParaRPr lang="zh-TW" altLang="en-US"/>
          </a:p>
        </p:txBody>
      </p:sp>
      <p:sp>
        <p:nvSpPr>
          <p:cNvPr id="3" name="Text 3">
            <a:extLst>
              <a:ext uri="{FF2B5EF4-FFF2-40B4-BE49-F238E27FC236}">
                <a16:creationId xmlns:a16="http://schemas.microsoft.com/office/drawing/2014/main" id="{5467C4BD-5859-97FD-4A93-878657269065}"/>
              </a:ext>
            </a:extLst>
          </p:cNvPr>
          <p:cNvSpPr/>
          <p:nvPr/>
        </p:nvSpPr>
        <p:spPr>
          <a:xfrm>
            <a:off x="165233" y="715698"/>
            <a:ext cx="2865120" cy="84524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algn="l">
              <a:lnSpc>
                <a:spcPts val="2735"/>
              </a:lnSpc>
              <a:buClrTx/>
              <a:buSzTx/>
              <a:buFontTx/>
              <a:buNone/>
            </a:pPr>
            <a:r>
              <a:rPr lang="en-US" sz="2400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Step 4</a:t>
            </a:r>
            <a:r>
              <a:rPr lang="zh-CN" altLang="en-US" sz="2400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：</a:t>
            </a:r>
            <a:r>
              <a:rPr lang="en-US" sz="2400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Read the data</a:t>
            </a:r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96B537F9-F3CA-8814-1FA4-889D91ED5DD5}"/>
              </a:ext>
            </a:extLst>
          </p:cNvPr>
          <p:cNvSpPr/>
          <p:nvPr/>
        </p:nvSpPr>
        <p:spPr>
          <a:xfrm>
            <a:off x="51753" y="1049740"/>
            <a:ext cx="3724139" cy="503686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import </a:t>
            </a:r>
            <a:r>
              <a:rPr lang="en-US" sz="10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urllib.request</a:t>
            </a:r>
            <a:endParaRPr lang="en-US" sz="1000" dirty="0">
              <a:solidFill>
                <a:srgbClr val="FF0000"/>
              </a:solidFill>
              <a:latin typeface="Times New Roman" panose="02020603050405020304" charset="0"/>
              <a:ea typeface="Roboto" pitchFamily="34" charset="-122"/>
              <a:cs typeface="Times New Roman" panose="02020603050405020304" charset="0"/>
              <a:sym typeface="+mn-ea"/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10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url</a:t>
            </a:r>
            <a:r>
              <a:rPr lang="en-US" sz="1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='https://raw.githubusercontent.com/Yokhong/CIVL4210/main/H2_human_pose_in_3D_space/humanpose_data.txt'</a:t>
            </a:r>
          </a:p>
          <a:p>
            <a:pPr marL="0" indent="0" algn="l">
              <a:lnSpc>
                <a:spcPts val="2800"/>
              </a:lnSpc>
              <a:buNone/>
            </a:pPr>
            <a:r>
              <a:rPr lang="en-US" sz="10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urllib.request.urlretrieve</a:t>
            </a:r>
            <a:r>
              <a:rPr lang="en-US" sz="1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(</a:t>
            </a:r>
            <a:r>
              <a:rPr lang="en-US" sz="10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url</a:t>
            </a:r>
            <a:r>
              <a:rPr lang="en-US" sz="1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, "/content/humanpose_data.txt")</a:t>
            </a:r>
          </a:p>
          <a:p>
            <a:pPr marL="0" indent="0" algn="l">
              <a:lnSpc>
                <a:spcPts val="2800"/>
              </a:lnSpc>
              <a:buNone/>
            </a:pPr>
            <a:r>
              <a:rPr lang="en-US" sz="1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file="humanpose_data.txt" # relative address (computing)</a:t>
            </a:r>
          </a:p>
          <a:p>
            <a:pPr marL="0" indent="0" algn="l">
              <a:lnSpc>
                <a:spcPts val="2800"/>
              </a:lnSpc>
              <a:buNone/>
            </a:pPr>
            <a:r>
              <a:rPr lang="en-US" sz="1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# file="/content/humanpose_data.txt" # absolute address (computing)</a:t>
            </a:r>
          </a:p>
          <a:p>
            <a:pPr marL="0" indent="0" algn="l">
              <a:lnSpc>
                <a:spcPts val="2800"/>
              </a:lnSpc>
              <a:buNone/>
            </a:pPr>
            <a:r>
              <a:rPr lang="en-US" sz="10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nl</a:t>
            </a:r>
            <a:r>
              <a:rPr lang="en-US" sz="1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=[]</a:t>
            </a:r>
          </a:p>
          <a:p>
            <a:pPr marL="0" indent="0" algn="l">
              <a:lnSpc>
                <a:spcPts val="2800"/>
              </a:lnSpc>
              <a:buNone/>
            </a:pPr>
            <a:r>
              <a:rPr lang="en-US" sz="1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with open (file) as f :</a:t>
            </a:r>
          </a:p>
          <a:p>
            <a:pPr marL="0" indent="0" algn="l">
              <a:lnSpc>
                <a:spcPts val="2800"/>
              </a:lnSpc>
              <a:buNone/>
            </a:pPr>
            <a:r>
              <a:rPr lang="en-US" sz="1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for line in f:</a:t>
            </a:r>
          </a:p>
          <a:p>
            <a:pPr marL="0" indent="0" algn="l">
              <a:lnSpc>
                <a:spcPts val="2800"/>
              </a:lnSpc>
              <a:buNone/>
            </a:pPr>
            <a:r>
              <a:rPr lang="en-US" sz="10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nl.extend</a:t>
            </a:r>
            <a:r>
              <a:rPr lang="en-US" sz="1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([float(</a:t>
            </a:r>
            <a:r>
              <a:rPr lang="en-US" sz="10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i</a:t>
            </a:r>
            <a:r>
              <a:rPr lang="en-US" sz="1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) for </a:t>
            </a:r>
            <a:r>
              <a:rPr lang="en-US" sz="10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i</a:t>
            </a:r>
            <a:r>
              <a:rPr lang="en-US" sz="1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 in </a:t>
            </a:r>
            <a:r>
              <a:rPr lang="en-US" sz="10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line.split</a:t>
            </a:r>
            <a:r>
              <a:rPr lang="en-US" sz="1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()])</a:t>
            </a:r>
          </a:p>
          <a:p>
            <a:pPr marL="0" indent="0" algn="l">
              <a:lnSpc>
                <a:spcPts val="2800"/>
              </a:lnSpc>
              <a:buNone/>
            </a:pPr>
            <a:r>
              <a:rPr lang="en-US" sz="10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xs</a:t>
            </a:r>
            <a:r>
              <a:rPr lang="en-US" sz="1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=</a:t>
            </a:r>
            <a:r>
              <a:rPr lang="en-US" sz="10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nl</a:t>
            </a:r>
            <a:r>
              <a:rPr lang="en-US" sz="1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[0:19]</a:t>
            </a:r>
          </a:p>
          <a:p>
            <a:pPr marL="0" indent="0" algn="l">
              <a:lnSpc>
                <a:spcPts val="2800"/>
              </a:lnSpc>
              <a:buNone/>
            </a:pPr>
            <a:r>
              <a:rPr lang="en-US" sz="1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print(</a:t>
            </a:r>
            <a:r>
              <a:rPr lang="en-US" sz="10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xs</a:t>
            </a:r>
            <a:r>
              <a:rPr lang="en-US" sz="1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)</a:t>
            </a:r>
          </a:p>
          <a:p>
            <a:pPr marL="0" indent="0" algn="l">
              <a:lnSpc>
                <a:spcPts val="2800"/>
              </a:lnSpc>
              <a:buNone/>
            </a:pPr>
            <a:r>
              <a:rPr lang="en-US" sz="10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ys</a:t>
            </a:r>
            <a:r>
              <a:rPr lang="en-US" sz="1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=</a:t>
            </a:r>
            <a:r>
              <a:rPr lang="en-US" sz="10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nl</a:t>
            </a:r>
            <a:r>
              <a:rPr lang="en-US" sz="1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[19:38]</a:t>
            </a:r>
          </a:p>
          <a:p>
            <a:pPr marL="0" indent="0" algn="l">
              <a:lnSpc>
                <a:spcPts val="2800"/>
              </a:lnSpc>
              <a:buNone/>
            </a:pPr>
            <a:r>
              <a:rPr lang="en-US" sz="1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print(</a:t>
            </a:r>
            <a:r>
              <a:rPr lang="en-US" sz="10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ys</a:t>
            </a:r>
            <a:r>
              <a:rPr lang="en-US" sz="1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)</a:t>
            </a:r>
          </a:p>
          <a:p>
            <a:pPr marL="0" indent="0" algn="l">
              <a:lnSpc>
                <a:spcPts val="2800"/>
              </a:lnSpc>
              <a:buNone/>
            </a:pPr>
            <a:r>
              <a:rPr lang="en-US" sz="1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zs=</a:t>
            </a:r>
            <a:r>
              <a:rPr lang="en-US" sz="10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nl</a:t>
            </a:r>
            <a:r>
              <a:rPr lang="en-US" sz="1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[38:57]</a:t>
            </a:r>
          </a:p>
          <a:p>
            <a:pPr marL="0" indent="0" algn="l">
              <a:lnSpc>
                <a:spcPts val="2800"/>
              </a:lnSpc>
              <a:buNone/>
            </a:pPr>
            <a:r>
              <a:rPr lang="en-US" sz="10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print(zs)</a:t>
            </a:r>
          </a:p>
        </p:txBody>
      </p:sp>
      <p:sp>
        <p:nvSpPr>
          <p:cNvPr id="6" name="Text 5">
            <a:extLst>
              <a:ext uri="{FF2B5EF4-FFF2-40B4-BE49-F238E27FC236}">
                <a16:creationId xmlns:a16="http://schemas.microsoft.com/office/drawing/2014/main" id="{3F8CBB28-4E27-2FB6-E9C7-6F8563EF116D}"/>
              </a:ext>
            </a:extLst>
          </p:cNvPr>
          <p:cNvSpPr/>
          <p:nvPr/>
        </p:nvSpPr>
        <p:spPr>
          <a:xfrm>
            <a:off x="3655939" y="728012"/>
            <a:ext cx="4110140" cy="69469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>
              <a:lnSpc>
                <a:spcPts val="2735"/>
              </a:lnSpc>
              <a:buClrTx/>
              <a:buSzTx/>
              <a:buFontTx/>
              <a:buNone/>
            </a:pPr>
            <a:r>
              <a:rPr lang="en-US" sz="2400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Step 5</a:t>
            </a:r>
            <a:r>
              <a:rPr lang="zh-CN" altLang="en-US" sz="2400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：</a:t>
            </a:r>
            <a:r>
              <a:rPr lang="en-US" sz="2400" dirty="0">
                <a:solidFill>
                  <a:srgbClr val="476FD6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Draw 3-D human pose</a:t>
            </a:r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49A5C05E-159F-837B-F4F0-F8B1873FD33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788725" y="1138318"/>
            <a:ext cx="3462020" cy="3627881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>
              <a:lnSpc>
                <a:spcPts val="2800"/>
              </a:lnSpc>
              <a:buClrTx/>
              <a:buSzTx/>
              <a:buFontTx/>
              <a:buNone/>
            </a:pPr>
            <a:r>
              <a:rPr lang="en-US" sz="12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fig = </a:t>
            </a:r>
            <a:r>
              <a:rPr lang="en-US" sz="12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plt.figure</a:t>
            </a:r>
            <a:r>
              <a:rPr lang="en-US" sz="12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()</a:t>
            </a:r>
          </a:p>
          <a:p>
            <a:pPr marL="0" algn="l">
              <a:lnSpc>
                <a:spcPts val="2800"/>
              </a:lnSpc>
              <a:buClrTx/>
              <a:buSzTx/>
              <a:buFontTx/>
              <a:buNone/>
            </a:pPr>
            <a:r>
              <a:rPr lang="en-US" sz="12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ax = </a:t>
            </a:r>
            <a:r>
              <a:rPr lang="en-US" sz="12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fig.add_subplot</a:t>
            </a:r>
            <a:r>
              <a:rPr lang="en-US" sz="12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(111, projection='3d')</a:t>
            </a:r>
          </a:p>
          <a:p>
            <a:pPr marL="0" algn="l">
              <a:lnSpc>
                <a:spcPts val="2800"/>
              </a:lnSpc>
              <a:buClrTx/>
              <a:buSzTx/>
              <a:buFontTx/>
              <a:buNone/>
            </a:pPr>
            <a:r>
              <a:rPr lang="en-US" sz="12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renderBones</a:t>
            </a:r>
            <a:r>
              <a:rPr lang="en-US" sz="12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()</a:t>
            </a:r>
          </a:p>
          <a:p>
            <a:pPr marL="0" algn="l">
              <a:lnSpc>
                <a:spcPts val="2800"/>
              </a:lnSpc>
              <a:buClrTx/>
              <a:buSzTx/>
              <a:buFontTx/>
              <a:buNone/>
            </a:pPr>
            <a:r>
              <a:rPr lang="en-US" sz="12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ax.scatter</a:t>
            </a:r>
            <a:r>
              <a:rPr lang="en-US" sz="12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(</a:t>
            </a:r>
            <a:r>
              <a:rPr lang="en-US" sz="12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xs,ys,zs</a:t>
            </a:r>
            <a:r>
              <a:rPr lang="en-US" sz="12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)</a:t>
            </a:r>
          </a:p>
          <a:p>
            <a:pPr marL="0" algn="l">
              <a:lnSpc>
                <a:spcPts val="2800"/>
              </a:lnSpc>
              <a:buClrTx/>
              <a:buSzTx/>
              <a:buFontTx/>
              <a:buNone/>
            </a:pPr>
            <a:r>
              <a:rPr lang="en-US" sz="12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ax.set_xlabel</a:t>
            </a:r>
            <a:r>
              <a:rPr lang="en-US" sz="12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('X Label')</a:t>
            </a:r>
          </a:p>
          <a:p>
            <a:pPr marL="0" algn="l">
              <a:lnSpc>
                <a:spcPts val="2800"/>
              </a:lnSpc>
              <a:buClrTx/>
              <a:buSzTx/>
              <a:buFontTx/>
              <a:buNone/>
            </a:pPr>
            <a:r>
              <a:rPr lang="en-US" sz="12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ax.set_ylabel</a:t>
            </a:r>
            <a:r>
              <a:rPr lang="en-US" sz="12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('Y Label')</a:t>
            </a:r>
          </a:p>
          <a:p>
            <a:pPr marL="0" algn="l">
              <a:lnSpc>
                <a:spcPts val="2800"/>
              </a:lnSpc>
              <a:buClrTx/>
              <a:buSzTx/>
              <a:buFontTx/>
              <a:buNone/>
            </a:pPr>
            <a:r>
              <a:rPr lang="en-US" sz="12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ax.set_zlabel</a:t>
            </a:r>
            <a:r>
              <a:rPr lang="en-US" sz="12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('Z Label')</a:t>
            </a:r>
          </a:p>
          <a:p>
            <a:pPr marL="0" algn="l">
              <a:lnSpc>
                <a:spcPts val="2800"/>
              </a:lnSpc>
              <a:buClrTx/>
              <a:buSzTx/>
              <a:buFontTx/>
              <a:buNone/>
            </a:pPr>
            <a:r>
              <a:rPr lang="en-US" sz="12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ax.set_xlim</a:t>
            </a:r>
            <a:r>
              <a:rPr lang="en-US" sz="12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(-1,1)</a:t>
            </a:r>
          </a:p>
          <a:p>
            <a:pPr marL="0" algn="l">
              <a:lnSpc>
                <a:spcPts val="2800"/>
              </a:lnSpc>
              <a:buClrTx/>
              <a:buSzTx/>
              <a:buFontTx/>
              <a:buNone/>
            </a:pPr>
            <a:r>
              <a:rPr lang="en-US" sz="12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ax.set_ylim</a:t>
            </a:r>
            <a:r>
              <a:rPr lang="en-US" sz="12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(-1,1)</a:t>
            </a:r>
          </a:p>
          <a:p>
            <a:pPr marL="0" algn="l">
              <a:lnSpc>
                <a:spcPts val="2800"/>
              </a:lnSpc>
              <a:buClrTx/>
              <a:buSzTx/>
              <a:buFontTx/>
              <a:buNone/>
            </a:pPr>
            <a:r>
              <a:rPr lang="en-US" sz="12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ax.set_zlim</a:t>
            </a:r>
            <a:r>
              <a:rPr lang="en-US" sz="12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(-1,1)</a:t>
            </a:r>
          </a:p>
          <a:p>
            <a:pPr marL="0" algn="l">
              <a:lnSpc>
                <a:spcPts val="2800"/>
              </a:lnSpc>
              <a:buClrTx/>
              <a:buSzTx/>
              <a:buFontTx/>
              <a:buNone/>
            </a:pPr>
            <a:r>
              <a:rPr lang="en-US" sz="12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ax.view_init</a:t>
            </a:r>
            <a:r>
              <a:rPr lang="en-US" sz="12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(40,60,0)</a:t>
            </a:r>
          </a:p>
          <a:p>
            <a:pPr marL="0" algn="l">
              <a:lnSpc>
                <a:spcPts val="2800"/>
              </a:lnSpc>
              <a:buClrTx/>
              <a:buSzTx/>
              <a:buFontTx/>
              <a:buNone/>
            </a:pPr>
            <a:r>
              <a:rPr lang="en-US" sz="12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ax.set_title</a:t>
            </a:r>
            <a:r>
              <a:rPr lang="en-US" sz="12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('3-D human pose')</a:t>
            </a:r>
          </a:p>
          <a:p>
            <a:pPr marL="0" algn="l">
              <a:lnSpc>
                <a:spcPts val="2800"/>
              </a:lnSpc>
              <a:buClrTx/>
              <a:buSzTx/>
              <a:buFontTx/>
              <a:buNone/>
            </a:pPr>
            <a:r>
              <a:rPr lang="en-US" sz="1200" dirty="0" err="1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plt.show</a:t>
            </a:r>
            <a:r>
              <a:rPr lang="en-US" sz="1200" dirty="0">
                <a:solidFill>
                  <a:srgbClr val="FF0000"/>
                </a:solidFill>
                <a:latin typeface="Times New Roman" panose="02020603050405020304" charset="0"/>
                <a:ea typeface="Roboto" pitchFamily="34" charset="-122"/>
                <a:cs typeface="Times New Roman" panose="02020603050405020304" charset="0"/>
                <a:sym typeface="+mn-ea"/>
              </a:rPr>
              <a:t>()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AB4F3D2-E49B-AEBB-453F-A5AD31BA8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406" y="1963153"/>
            <a:ext cx="3952875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088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68BB6D-4D6E-582C-4817-3C00093D1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Changing File Formats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A442B57-3ECD-9966-81BD-C106911CD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pPr/>
              <a:t>7</a:t>
            </a:fld>
            <a:endParaRPr lang="zh-TW" alt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192D1FD-E059-AF39-4C6F-D7D71CDBA8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0F10C81-43EA-3723-8725-D26320510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34" y="2357715"/>
            <a:ext cx="4244916" cy="434727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45AFCD7-8887-EA55-29AF-F7A450D6C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726" y="1474311"/>
            <a:ext cx="3921810" cy="5230679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8996B45C-6A3A-CB61-8B1B-089B8E12F5D0}"/>
              </a:ext>
            </a:extLst>
          </p:cNvPr>
          <p:cNvSpPr txBox="1"/>
          <p:nvPr/>
        </p:nvSpPr>
        <p:spPr>
          <a:xfrm>
            <a:off x="949933" y="1515903"/>
            <a:ext cx="45605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Convert .csv format to .txt format.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656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2D7018-B937-BE33-354D-FF5F2E364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/>
              <a:t>Assignment requirement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7ABB27-022E-F8C2-A8FD-E36D769AE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pPr/>
              <a:t>8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C2F8837-4CF4-3564-0C53-B0B471F90C86}"/>
              </a:ext>
            </a:extLst>
          </p:cNvPr>
          <p:cNvSpPr txBox="1"/>
          <p:nvPr/>
        </p:nvSpPr>
        <p:spPr>
          <a:xfrm>
            <a:off x="307005" y="1211136"/>
            <a:ext cx="1082220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20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1. Change the raw data into the format that your code can read.</a:t>
            </a:r>
            <a:endParaRPr lang="zh-TW" altLang="zh-TW" sz="20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TW" sz="20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2. Define a function in which you can join the key points together.</a:t>
            </a:r>
            <a:endParaRPr lang="zh-TW" altLang="zh-TW" sz="20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TW" sz="20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3. Load the files you changed and print out XS, YS, and ZS.</a:t>
            </a:r>
            <a:endParaRPr lang="zh-TW" altLang="zh-TW" sz="20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TW" sz="20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4. Change the view to elevation angles of 40, azimuth angles of 60, and rotation angles of 0.</a:t>
            </a:r>
            <a:endParaRPr lang="zh-TW" altLang="zh-TW" sz="20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TW" sz="20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5. Plot the 3D human pose and save the picture on your computer.</a:t>
            </a:r>
            <a:endParaRPr lang="zh-TW" altLang="zh-TW" sz="20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TW" sz="20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TW" altLang="zh-TW" sz="20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TW" sz="20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What you need to submit in Canvas are an </a:t>
            </a:r>
            <a:r>
              <a:rPr lang="en-US" altLang="zh-TW" sz="2000" b="1" kern="100" dirty="0" err="1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ipynb</a:t>
            </a:r>
            <a:r>
              <a:rPr lang="en-US" altLang="zh-TW" sz="20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file and a picture of the 3D human pose.</a:t>
            </a:r>
            <a:endParaRPr lang="zh-TW" altLang="zh-TW" sz="20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TW" sz="20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TW" altLang="zh-TW" sz="20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2800E7E-F57D-3CB0-5B9B-6AB643BE7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78137"/>
            <a:ext cx="2939881" cy="309231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709206B-1DF7-2E95-0E66-93C50D36D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14" y="3544132"/>
            <a:ext cx="2132804" cy="332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84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2D7018-B937-BE33-354D-FF5F2E364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Appendix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7ABB27-022E-F8C2-A8FD-E36D769AE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D6-9343-4186-B4B0-B600E5C5FB6B}" type="slidenum">
              <a:rPr lang="zh-TW" altLang="en-US" smtClean="0"/>
              <a:pPr/>
              <a:t>9</a:t>
            </a:fld>
            <a:endParaRPr lang="zh-TW" altLang="en-US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20CA42E-F5D9-1F7F-9283-345E35921B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528730"/>
              </p:ext>
            </p:extLst>
          </p:nvPr>
        </p:nvGraphicFramePr>
        <p:xfrm>
          <a:off x="285684" y="1193216"/>
          <a:ext cx="5267960" cy="548640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617345">
                  <a:extLst>
                    <a:ext uri="{9D8B030D-6E8A-4147-A177-3AD203B41FA5}">
                      <a16:colId xmlns:a16="http://schemas.microsoft.com/office/drawing/2014/main" val="269851948"/>
                    </a:ext>
                  </a:extLst>
                </a:gridCol>
                <a:gridCol w="3650615">
                  <a:extLst>
                    <a:ext uri="{9D8B030D-6E8A-4147-A177-3AD203B41FA5}">
                      <a16:colId xmlns:a16="http://schemas.microsoft.com/office/drawing/2014/main" val="31786542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>
                          <a:effectLst/>
                        </a:rPr>
                        <a:t>NUMBER</a:t>
                      </a:r>
                      <a:endParaRPr lang="zh-TW" sz="20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>
                          <a:effectLst/>
                        </a:rPr>
                        <a:t>NAME</a:t>
                      </a:r>
                      <a:endParaRPr lang="zh-TW" sz="20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352393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>
                          <a:effectLst/>
                        </a:rPr>
                        <a:t>0</a:t>
                      </a:r>
                      <a:endParaRPr lang="zh-TW" sz="20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>
                          <a:effectLst/>
                        </a:rPr>
                        <a:t>neck</a:t>
                      </a:r>
                      <a:endParaRPr lang="zh-TW" sz="20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40836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>
                          <a:effectLst/>
                        </a:rPr>
                        <a:t>1</a:t>
                      </a:r>
                      <a:endParaRPr lang="zh-TW" sz="20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>
                          <a:effectLst/>
                        </a:rPr>
                        <a:t>L-eye</a:t>
                      </a:r>
                      <a:endParaRPr lang="zh-TW" sz="20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724301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>
                          <a:effectLst/>
                        </a:rPr>
                        <a:t>2</a:t>
                      </a:r>
                      <a:endParaRPr lang="zh-TW" sz="20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>
                          <a:effectLst/>
                        </a:rPr>
                        <a:t>R-eye</a:t>
                      </a:r>
                      <a:endParaRPr lang="zh-TW" sz="20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04202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>
                          <a:effectLst/>
                        </a:rPr>
                        <a:t>3</a:t>
                      </a:r>
                      <a:endParaRPr lang="zh-TW" sz="20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>
                          <a:effectLst/>
                        </a:rPr>
                        <a:t>L-ear</a:t>
                      </a:r>
                      <a:endParaRPr lang="zh-TW" sz="20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26533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>
                          <a:effectLst/>
                        </a:rPr>
                        <a:t>4</a:t>
                      </a:r>
                      <a:endParaRPr lang="zh-TW" sz="20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>
                          <a:effectLst/>
                        </a:rPr>
                        <a:t>R-ear</a:t>
                      </a:r>
                      <a:endParaRPr lang="zh-TW" sz="20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61191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>
                          <a:effectLst/>
                        </a:rPr>
                        <a:t>5</a:t>
                      </a:r>
                      <a:endParaRPr lang="zh-TW" sz="20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>
                          <a:effectLst/>
                        </a:rPr>
                        <a:t>L-shoulder</a:t>
                      </a:r>
                      <a:endParaRPr lang="zh-TW" sz="20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761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>
                          <a:effectLst/>
                        </a:rPr>
                        <a:t>6</a:t>
                      </a:r>
                      <a:endParaRPr lang="zh-TW" sz="20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>
                          <a:effectLst/>
                        </a:rPr>
                        <a:t>R-shoulder</a:t>
                      </a:r>
                      <a:endParaRPr lang="zh-TW" sz="20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8355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>
                          <a:effectLst/>
                        </a:rPr>
                        <a:t>7</a:t>
                      </a:r>
                      <a:endParaRPr lang="zh-TW" sz="20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>
                          <a:effectLst/>
                        </a:rPr>
                        <a:t>L-elbow</a:t>
                      </a:r>
                      <a:endParaRPr lang="zh-TW" sz="20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58675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>
                          <a:effectLst/>
                        </a:rPr>
                        <a:t>8</a:t>
                      </a:r>
                      <a:endParaRPr lang="zh-TW" sz="20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>
                          <a:effectLst/>
                        </a:rPr>
                        <a:t>R-elbow</a:t>
                      </a:r>
                      <a:endParaRPr lang="zh-TW" sz="20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6051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>
                          <a:effectLst/>
                        </a:rPr>
                        <a:t>9</a:t>
                      </a:r>
                      <a:endParaRPr lang="zh-TW" sz="20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>
                          <a:effectLst/>
                        </a:rPr>
                        <a:t>L-wrist</a:t>
                      </a:r>
                      <a:endParaRPr lang="zh-TW" sz="20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40383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>
                          <a:effectLst/>
                        </a:rPr>
                        <a:t>10</a:t>
                      </a:r>
                      <a:endParaRPr lang="zh-TW" sz="20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>
                          <a:effectLst/>
                        </a:rPr>
                        <a:t>R-wrist</a:t>
                      </a:r>
                      <a:endParaRPr lang="zh-TW" sz="20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41690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>
                          <a:effectLst/>
                        </a:rPr>
                        <a:t>11</a:t>
                      </a:r>
                      <a:endParaRPr lang="zh-TW" sz="20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>
                          <a:effectLst/>
                        </a:rPr>
                        <a:t>L-hip</a:t>
                      </a:r>
                      <a:endParaRPr lang="zh-TW" sz="20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69764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>
                          <a:effectLst/>
                        </a:rPr>
                        <a:t>12</a:t>
                      </a:r>
                      <a:endParaRPr lang="zh-TW" sz="20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>
                          <a:effectLst/>
                        </a:rPr>
                        <a:t>R-hip</a:t>
                      </a:r>
                      <a:endParaRPr lang="zh-TW" sz="20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88769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>
                          <a:effectLst/>
                        </a:rPr>
                        <a:t>13</a:t>
                      </a:r>
                      <a:endParaRPr lang="zh-TW" sz="20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>
                          <a:effectLst/>
                        </a:rPr>
                        <a:t>L-knee</a:t>
                      </a:r>
                      <a:endParaRPr lang="zh-TW" sz="20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29945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>
                          <a:effectLst/>
                        </a:rPr>
                        <a:t>14</a:t>
                      </a:r>
                      <a:endParaRPr lang="zh-TW" sz="20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>
                          <a:effectLst/>
                        </a:rPr>
                        <a:t>R-knee</a:t>
                      </a:r>
                      <a:endParaRPr lang="zh-TW" sz="20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192476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>
                          <a:effectLst/>
                        </a:rPr>
                        <a:t>15</a:t>
                      </a:r>
                      <a:endParaRPr lang="zh-TW" sz="20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>
                          <a:effectLst/>
                        </a:rPr>
                        <a:t>L-ankle</a:t>
                      </a:r>
                      <a:endParaRPr lang="zh-TW" sz="20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4752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>
                          <a:effectLst/>
                        </a:rPr>
                        <a:t>16</a:t>
                      </a:r>
                      <a:endParaRPr lang="zh-TW" sz="20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dirty="0">
                          <a:effectLst/>
                        </a:rPr>
                        <a:t>R-ankle</a:t>
                      </a:r>
                      <a:endParaRPr lang="zh-TW" sz="20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93052018"/>
                  </a:ext>
                </a:extLst>
              </a:tr>
            </a:tbl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3EFAD7D3-DFC1-BC0C-346D-33FFA55CA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7" r="15704"/>
          <a:stretch/>
        </p:blipFill>
        <p:spPr bwMode="auto">
          <a:xfrm>
            <a:off x="6264441" y="1807965"/>
            <a:ext cx="2743201" cy="4216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A7B8E01-A742-DDE0-44A5-A19107DAA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0" r="14910"/>
          <a:stretch/>
        </p:blipFill>
        <p:spPr bwMode="auto">
          <a:xfrm>
            <a:off x="9007642" y="1807965"/>
            <a:ext cx="2743200" cy="42164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73638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1131</Words>
  <Application>Microsoft Office PowerPoint</Application>
  <PresentationFormat>寬螢幕</PresentationFormat>
  <Paragraphs>158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6" baseType="lpstr">
      <vt:lpstr>DengXian</vt:lpstr>
      <vt:lpstr>Arial</vt:lpstr>
      <vt:lpstr>Calibri</vt:lpstr>
      <vt:lpstr>Calibri Light</vt:lpstr>
      <vt:lpstr>Roboto</vt:lpstr>
      <vt:lpstr>Times New Roman</vt:lpstr>
      <vt:lpstr>Office 佈景主題</vt:lpstr>
      <vt:lpstr>CIVL 4210 - Advanced Construction with AI and Robotics Guidebook: Data Visualization</vt:lpstr>
      <vt:lpstr>Background</vt:lpstr>
      <vt:lpstr>Step 1: Plot a curve</vt:lpstr>
      <vt:lpstr>Step 2: Draw a surface</vt:lpstr>
      <vt:lpstr>Step 3: Drawing of human posture</vt:lpstr>
      <vt:lpstr>Step 3: Drawing of human posture</vt:lpstr>
      <vt:lpstr>Changing File Formats</vt:lpstr>
      <vt:lpstr>Assignment requirement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Yokhong Wong</dc:creator>
  <cp:lastModifiedBy>Yokhong Wong</cp:lastModifiedBy>
  <cp:revision>32</cp:revision>
  <dcterms:created xsi:type="dcterms:W3CDTF">2023-09-25T18:07:42Z</dcterms:created>
  <dcterms:modified xsi:type="dcterms:W3CDTF">2024-09-11T09:16:39Z</dcterms:modified>
</cp:coreProperties>
</file>